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9" r:id="rId1"/>
    <p:sldMasterId id="2147483660" r:id="rId2"/>
    <p:sldMasterId id="2147483661" r:id="rId3"/>
    <p:sldMasterId id="2147483662" r:id="rId4"/>
    <p:sldMasterId id="2147483663" r:id="rId5"/>
  </p:sldMasterIdLst>
  <p:notesMasterIdLst>
    <p:notesMasterId r:id="rId27"/>
  </p:notesMasterIdLst>
  <p:sldIdLst>
    <p:sldId id="256" r:id="rId6"/>
    <p:sldId id="257" r:id="rId7"/>
    <p:sldId id="276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7475" autoAdjust="0"/>
    <p:restoredTop sz="94660"/>
  </p:normalViewPr>
  <p:slideViewPr>
    <p:cSldViewPr>
      <p:cViewPr varScale="1">
        <p:scale>
          <a:sx n="83" d="100"/>
          <a:sy n="83" d="100"/>
        </p:scale>
        <p:origin x="-104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214185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4" name="Shape 20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6" name="Shape 22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3" name="Shape 23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3" name="Shape 24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7" name="Shape 257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4" name="Shape 26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0" name="Shape 28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5" name="Shape 17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2" name="Shape 18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7" name="Shape 197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 rot="5400000">
            <a:off x="4846637" y="2286001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 rot="5400000">
            <a:off x="998537" y="419102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5886896" y="1066800"/>
            <a:ext cx="2743199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pic" idx="2"/>
          </p:nvPr>
        </p:nvSpPr>
        <p:spPr>
          <a:xfrm>
            <a:off x="838200" y="1143003"/>
            <a:ext cx="4419599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buClr>
                <a:srgbClr val="B5A788"/>
              </a:buClr>
              <a:buFont typeface="Cabin"/>
              <a:buNone/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38200" y="4800600"/>
            <a:ext cx="4419599" cy="7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algn="l" rtl="0">
              <a:lnSpc>
                <a:spcPct val="114285"/>
              </a:lnSpc>
              <a:spcBef>
                <a:spcPts val="0"/>
              </a:spcBef>
              <a:buClr>
                <a:srgbClr val="777777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 rot="5400000">
            <a:off x="2784474" y="98425"/>
            <a:ext cx="4800600" cy="7499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16778"/>
            <a:ext cx="38099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909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406963"/>
            <a:ext cx="3809999" cy="69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5720" indent="-7619" rtl="0">
              <a:lnSpc>
                <a:spcPct val="1000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57200" y="2133600"/>
            <a:ext cx="8153399" cy="3992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516033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63439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4"/>
          </p:nvPr>
        </p:nvSpPr>
        <p:spPr>
          <a:xfrm>
            <a:off x="4663439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1435608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5276087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1432559" y="359897"/>
            <a:ext cx="7406639" cy="14721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1432559" y="1850064"/>
            <a:ext cx="740663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" marR="0" indent="-2032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None/>
              <a:defRPr/>
            </a:lvl1pPr>
            <a:lvl2pPr marL="457200" marR="0" indent="0" algn="ctr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None/>
              <a:defRPr/>
            </a:lvl2pPr>
            <a:lvl3pPr marL="914400" marR="0" indent="0" algn="ctr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None/>
              <a:defRPr/>
            </a:lvl3pPr>
            <a:lvl4pPr marL="1371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None/>
              <a:defRPr/>
            </a:lvl4pPr>
            <a:lvl5pPr marL="18288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None/>
              <a:defRPr/>
            </a:lvl5pPr>
            <a:lvl6pPr marL="22860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None/>
              <a:defRPr/>
            </a:lvl6pPr>
            <a:lvl7pPr marL="27432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7pPr>
            <a:lvl8pPr marL="32004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8pPr>
            <a:lvl9pPr marL="3657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2578391" y="2600325"/>
            <a:ext cx="64007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1125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2578391" y="1066800"/>
            <a:ext cx="6400799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18288" indent="-5588" rtl="0">
              <a:lnSpc>
                <a:spcPct val="115000"/>
              </a:lnSpc>
              <a:spcBef>
                <a:spcPts val="0"/>
              </a:spcBef>
              <a:buClr>
                <a:srgbClr val="341108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2pPr>
            <a:lvl3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3pPr>
            <a:lvl4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4pPr>
            <a:lvl5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2" name="Shape 12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Shape 1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4" name="Shape 1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49" name="Shape 4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50" name="Shape 5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1" name="Shape 5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2" name="Shape 5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3" name="Shape 5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54" name="Shape 54"/>
          <p:cNvGrpSpPr/>
          <p:nvPr/>
        </p:nvGrpSpPr>
        <p:grpSpPr>
          <a:xfrm>
            <a:off x="914400" y="1408112"/>
            <a:ext cx="231775" cy="225425"/>
            <a:chOff x="914400" y="1408112"/>
            <a:chExt cx="231775" cy="225425"/>
          </a:xfrm>
        </p:grpSpPr>
        <p:pic>
          <p:nvPicPr>
            <p:cNvPr id="55" name="Shape 5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14400" y="1408112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Shape 56"/>
            <p:cNvSpPr txBox="1"/>
            <p:nvPr/>
          </p:nvSpPr>
          <p:spPr>
            <a:xfrm>
              <a:off x="952500" y="1444625"/>
              <a:ext cx="149225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7" name="Shape 57"/>
          <p:cNvSpPr/>
          <p:nvPr/>
        </p:nvSpPr>
        <p:spPr>
          <a:xfrm>
            <a:off x="1157287" y="1344612"/>
            <a:ext cx="63500" cy="65086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8" name="Shape 6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69" name="Shape 6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70" name="Shape 7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Shape 7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2" name="Shape 7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2286000" y="0"/>
            <a:ext cx="7619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76" name="Shape 76"/>
          <p:cNvGrpSpPr/>
          <p:nvPr/>
        </p:nvGrpSpPr>
        <p:grpSpPr>
          <a:xfrm>
            <a:off x="2163761" y="2809875"/>
            <a:ext cx="231775" cy="225425"/>
            <a:chOff x="2163761" y="2809875"/>
            <a:chExt cx="231775" cy="225425"/>
          </a:xfrm>
        </p:grpSpPr>
        <p:pic>
          <p:nvPicPr>
            <p:cNvPr id="77" name="Shape 7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163761" y="2809875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8" name="Shape 78"/>
            <p:cNvSpPr txBox="1"/>
            <p:nvPr/>
          </p:nvSpPr>
          <p:spPr>
            <a:xfrm>
              <a:off x="2203450" y="2844800"/>
              <a:ext cx="147636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9" name="Shape 79"/>
          <p:cNvSpPr/>
          <p:nvPr/>
        </p:nvSpPr>
        <p:spPr>
          <a:xfrm>
            <a:off x="2408236" y="2746375"/>
            <a:ext cx="63500" cy="63500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0" name="Shape 9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91" name="Shape 9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92" name="Shape 9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3" name="Shape 9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94" name="Shape 9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5" name="Shape 95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6" name="Shape 96"/>
          <p:cNvSpPr txBox="1"/>
          <p:nvPr/>
        </p:nvSpPr>
        <p:spPr>
          <a:xfrm>
            <a:off x="1014412" y="0"/>
            <a:ext cx="8129586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07" name="Shape 107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08" name="Shape 10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Shape 109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0" name="Shape 110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Shape 111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2" name="Shape 112"/>
          <p:cNvGrpSpPr/>
          <p:nvPr/>
        </p:nvGrpSpPr>
        <p:grpSpPr>
          <a:xfrm>
            <a:off x="646112" y="969962"/>
            <a:ext cx="4803774" cy="4802186"/>
            <a:chOff x="646112" y="969962"/>
            <a:chExt cx="4803774" cy="4802186"/>
          </a:xfrm>
        </p:grpSpPr>
        <p:pic>
          <p:nvPicPr>
            <p:cNvPr id="113" name="Shape 11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46112" y="969962"/>
              <a:ext cx="4803774" cy="48021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Shape 114"/>
            <p:cNvSpPr txBox="1"/>
            <p:nvPr/>
          </p:nvSpPr>
          <p:spPr>
            <a:xfrm>
              <a:off x="762000" y="1066800"/>
              <a:ext cx="4572000" cy="45720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2743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5" name="Shape 115"/>
          <p:cNvSpPr/>
          <p:nvPr/>
        </p:nvSpPr>
        <p:spPr>
          <a:xfrm rot="-2159999">
            <a:off x="396875" y="954086"/>
            <a:ext cx="685800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6" name="Shape 116"/>
          <p:cNvSpPr/>
          <p:nvPr/>
        </p:nvSpPr>
        <p:spPr>
          <a:xfrm rot="2160000" flipH="1">
            <a:off x="5003800" y="936624"/>
            <a:ext cx="649287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4" Type="http://schemas.openxmlformats.org/officeDocument/2006/relationships/image" Target="../media/image33.png"/><Relationship Id="rId5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ctrTitle"/>
          </p:nvPr>
        </p:nvSpPr>
        <p:spPr>
          <a:xfrm>
            <a:off x="1431925" y="360362"/>
            <a:ext cx="7407274" cy="14684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54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Elementary Linear Algebra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431925" y="1849436"/>
            <a:ext cx="7407274" cy="3451772"/>
          </a:xfrm>
          <a:prstGeom prst="rect">
            <a:avLst/>
          </a:prstGeom>
          <a:noFill/>
          <a:ln>
            <a:noFill/>
          </a:ln>
        </p:spPr>
        <p:txBody>
          <a:bodyPr lIns="91425" tIns="0" rIns="91425" bIns="45700" anchor="t" anchorCtr="0">
            <a:noAutofit/>
          </a:bodyPr>
          <a:lstStyle/>
          <a:p>
            <a:pPr marL="26987" marR="0" lvl="0" indent="-158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lvl="0" indent="-1587" algn="r"/>
            <a:r>
              <a:rPr lang="en-US" sz="240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Euclidean Vector Spaces</a:t>
            </a:r>
            <a:endParaRPr lang="en-US" sz="24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1640" y="2316833"/>
            <a:ext cx="3316287" cy="320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 txBox="1"/>
          <p:nvPr/>
        </p:nvSpPr>
        <p:spPr>
          <a:xfrm>
            <a:off x="5868144" y="2708920"/>
            <a:ext cx="2446039" cy="646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6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Chapter 3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Properties of the Dot Product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1447800"/>
            <a:ext cx="7762875" cy="21034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Shape 19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9200" y="3962400"/>
            <a:ext cx="7837486" cy="24685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1435100" y="381000"/>
            <a:ext cx="7499349" cy="1219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Cauchy-Schwarz Inequality</a:t>
            </a:r>
          </a:p>
        </p:txBody>
      </p:sp>
      <p:pic>
        <p:nvPicPr>
          <p:cNvPr id="200" name="Shape 20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87" y="2438400"/>
            <a:ext cx="8050211" cy="24685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2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Dot Products and Matrices</a:t>
            </a:r>
          </a:p>
        </p:txBody>
      </p:sp>
      <p:pic>
        <p:nvPicPr>
          <p:cNvPr id="207" name="Shape 20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62200" y="822325"/>
            <a:ext cx="5876924" cy="6035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Section 3.3   Orthogonality</a:t>
            </a:r>
          </a:p>
        </p:txBody>
      </p:sp>
      <p:pic>
        <p:nvPicPr>
          <p:cNvPr id="214" name="Shape 2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2286000"/>
            <a:ext cx="8047036" cy="2152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Orthogonal Projections</a:t>
            </a:r>
          </a:p>
        </p:txBody>
      </p:sp>
      <p:pic>
        <p:nvPicPr>
          <p:cNvPr id="221" name="Shape 2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58875" y="1524000"/>
            <a:ext cx="7954962" cy="154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Shape 2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6962" y="3733800"/>
            <a:ext cx="8047036" cy="1257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Point-line and point-plane</a:t>
            </a:r>
            <a:b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Distance formulas</a:t>
            </a:r>
          </a:p>
        </p:txBody>
      </p:sp>
      <p:pic>
        <p:nvPicPr>
          <p:cNvPr id="229" name="Shape 2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3568" y="2209800"/>
            <a:ext cx="7961312" cy="3200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title"/>
          </p:nvPr>
        </p:nvSpPr>
        <p:spPr>
          <a:xfrm>
            <a:off x="1435100" y="0"/>
            <a:ext cx="749934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6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The </a:t>
            </a:r>
            <a:r>
              <a:rPr lang="en-US" sz="36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Geometry of Linear Systems</a:t>
            </a:r>
          </a:p>
        </p:txBody>
      </p:sp>
      <p:pic>
        <p:nvPicPr>
          <p:cNvPr id="236" name="Shape 2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066800"/>
            <a:ext cx="6272212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Shape 23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19950" y="1905000"/>
            <a:ext cx="1924049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Shape 23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66800" y="2971800"/>
            <a:ext cx="6227761" cy="1920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Shape 23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962400" y="4800600"/>
            <a:ext cx="4687886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Shape 2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143000"/>
            <a:ext cx="8047036" cy="1779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Shape 24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0600" y="3810000"/>
            <a:ext cx="7916861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020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Cross </a:t>
            </a:r>
            <a:r>
              <a:rPr lang="en-US" sz="43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Product</a:t>
            </a:r>
          </a:p>
        </p:txBody>
      </p:sp>
      <p:pic>
        <p:nvPicPr>
          <p:cNvPr id="253" name="Shape 2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528" y="2132856"/>
            <a:ext cx="8072437" cy="25606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Cross Products and Dot Products</a:t>
            </a:r>
          </a:p>
        </p:txBody>
      </p:sp>
      <p:pic>
        <p:nvPicPr>
          <p:cNvPr id="260" name="Shape 26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3568" y="1904999"/>
            <a:ext cx="8102600" cy="265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782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8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Material in this chapter</a:t>
            </a:r>
            <a:endParaRPr lang="en-US" sz="4800" b="0" i="0" u="none" strike="noStrike" cap="none" baseline="0" dirty="0">
              <a:solidFill>
                <a:srgbClr val="5723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1435100" y="2362200"/>
            <a:ext cx="7499349" cy="388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0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3.1</a:t>
            </a:r>
            <a:r>
              <a:rPr lang="en-US" sz="30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Vectors in 2-Space, 3-Space,   </a:t>
            </a: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0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       and n-Space</a:t>
            </a: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0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3.2</a:t>
            </a:r>
            <a:r>
              <a:rPr lang="en-US" sz="30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Norm, Dot Product, and Distance in R</a:t>
            </a:r>
            <a:r>
              <a:rPr lang="en-US" sz="3000" b="0" i="0" u="none" strike="noStrike" cap="none" baseline="300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n</a:t>
            </a: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0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3.3  </a:t>
            </a:r>
            <a:r>
              <a:rPr lang="en-US" sz="3000" b="0" i="0" u="none" strike="noStrike" cap="none" baseline="0" dirty="0" err="1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Orthogonality</a:t>
            </a:r>
            <a:endParaRPr lang="en-US" sz="30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0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3.4  The Geometry of Linear Systems</a:t>
            </a: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0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3.5  Cross Product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Properties of Cross Product</a:t>
            </a:r>
          </a:p>
        </p:txBody>
      </p:sp>
      <p:pic>
        <p:nvPicPr>
          <p:cNvPr id="267" name="Shape 26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752600"/>
            <a:ext cx="8047036" cy="31416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Geometry of the Cross Product</a:t>
            </a:r>
          </a:p>
        </p:txBody>
      </p:sp>
      <p:pic>
        <p:nvPicPr>
          <p:cNvPr id="274" name="Shape 2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05000" y="1676400"/>
            <a:ext cx="2214561" cy="1736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Shape 27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53000" y="1905000"/>
            <a:ext cx="3589337" cy="731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Shape 27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66800" y="4267200"/>
            <a:ext cx="8047036" cy="140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10-07 at 6.54.2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052736"/>
            <a:ext cx="7918400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086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9445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Vectors</a:t>
            </a:r>
            <a:endParaRPr lang="en-US" sz="4300" b="0" i="0" u="none" strike="noStrike" cap="none" baseline="0" dirty="0">
              <a:solidFill>
                <a:srgbClr val="5723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971600" y="1208113"/>
            <a:ext cx="7499349" cy="5029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Addition of vectors by the </a:t>
            </a:r>
          </a:p>
          <a:p>
            <a:pPr marL="365125" marR="0" lvl="0" indent="-28892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parallelogram or triangle rules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32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145" name="Shape 1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5616" y="2590800"/>
            <a:ext cx="7405687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Subtraction:</a:t>
            </a:r>
          </a:p>
        </p:txBody>
      </p:sp>
      <p:pic>
        <p:nvPicPr>
          <p:cNvPr id="153" name="Shape 1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28800" y="1219200"/>
            <a:ext cx="6965950" cy="1736724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Shape 154"/>
          <p:cNvSpPr txBox="1"/>
          <p:nvPr/>
        </p:nvSpPr>
        <p:spPr>
          <a:xfrm>
            <a:off x="1259632" y="3581400"/>
            <a:ext cx="3502868" cy="1416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Scalar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Multiplication:</a:t>
            </a:r>
          </a:p>
        </p:txBody>
      </p:sp>
      <p:pic>
        <p:nvPicPr>
          <p:cNvPr id="155" name="Shape 15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05400" y="3429000"/>
            <a:ext cx="3462337" cy="3200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Properties of Vectors</a:t>
            </a:r>
          </a:p>
        </p:txBody>
      </p:sp>
      <p:pic>
        <p:nvPicPr>
          <p:cNvPr id="162" name="Shape 16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3568" y="1904999"/>
            <a:ext cx="8047036" cy="34020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Norm</a:t>
            </a: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, Dot Product, and Distance in R</a:t>
            </a:r>
            <a:r>
              <a:rPr lang="en-US" sz="3900" b="0" i="0" u="none" strike="noStrike" cap="none" baseline="3000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n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Norm:</a:t>
            </a: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bin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bin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bin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bin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Unit Vectors:</a:t>
            </a:r>
          </a:p>
        </p:txBody>
      </p:sp>
      <p:pic>
        <p:nvPicPr>
          <p:cNvPr id="170" name="Shape 1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608" y="2216396"/>
            <a:ext cx="7643812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Shape 17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029200" y="4419600"/>
            <a:ext cx="1979612" cy="127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The Dot Product</a:t>
            </a:r>
          </a:p>
        </p:txBody>
      </p:sp>
      <p:pic>
        <p:nvPicPr>
          <p:cNvPr id="178" name="Shape 17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9200" y="1447800"/>
            <a:ext cx="7666037" cy="5211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7921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4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The Dot Product</a:t>
            </a:r>
          </a:p>
        </p:txBody>
      </p:sp>
      <p:pic>
        <p:nvPicPr>
          <p:cNvPr id="185" name="Shape 18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9592" y="1916832"/>
            <a:ext cx="7954962" cy="1955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153</Words>
  <Application>Microsoft Macintosh PowerPoint</Application>
  <PresentationFormat>On-screen Show (4:3)</PresentationFormat>
  <Paragraphs>62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Solstice</vt:lpstr>
      <vt:lpstr>1_Solstice</vt:lpstr>
      <vt:lpstr>2_Solstice</vt:lpstr>
      <vt:lpstr>3_Solstice</vt:lpstr>
      <vt:lpstr>4_Solstice</vt:lpstr>
      <vt:lpstr>Elementary Linear Algebra </vt:lpstr>
      <vt:lpstr>Material in this chapter</vt:lpstr>
      <vt:lpstr>PowerPoint Presentation</vt:lpstr>
      <vt:lpstr>Vectors</vt:lpstr>
      <vt:lpstr>Subtraction:</vt:lpstr>
      <vt:lpstr>Properties of Vectors</vt:lpstr>
      <vt:lpstr>Norm, Dot Product, and Distance in Rn</vt:lpstr>
      <vt:lpstr>The Dot Product</vt:lpstr>
      <vt:lpstr>The Dot Product</vt:lpstr>
      <vt:lpstr>Properties of the Dot Product</vt:lpstr>
      <vt:lpstr>Cauchy-Schwarz Inequality</vt:lpstr>
      <vt:lpstr>Dot Products and Matrices</vt:lpstr>
      <vt:lpstr>Section 3.3   Orthogonality</vt:lpstr>
      <vt:lpstr>Orthogonal Projections</vt:lpstr>
      <vt:lpstr>Point-line and point-plane Distance formulas</vt:lpstr>
      <vt:lpstr>The Geometry of Linear Systems</vt:lpstr>
      <vt:lpstr>PowerPoint Presentation</vt:lpstr>
      <vt:lpstr>Cross Product</vt:lpstr>
      <vt:lpstr>Cross Products and Dot Products</vt:lpstr>
      <vt:lpstr>Properties of Cross Product</vt:lpstr>
      <vt:lpstr>Geometry of the Cross Product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Linear Algebra </dc:title>
  <cp:lastModifiedBy>s dd</cp:lastModifiedBy>
  <cp:revision>9</cp:revision>
  <dcterms:modified xsi:type="dcterms:W3CDTF">2015-10-07T16:54:01Z</dcterms:modified>
</cp:coreProperties>
</file>